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9926638" cy="143017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C3D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17574"/>
          </a:xfrm>
          <a:prstGeom prst="rect">
            <a:avLst/>
          </a:prstGeom>
        </p:spPr>
        <p:txBody>
          <a:bodyPr vert="horz" lIns="133923" tIns="66962" rIns="133923" bIns="66962" rtlCol="0"/>
          <a:lstStyle>
            <a:lvl1pPr algn="l">
              <a:defRPr sz="18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17574"/>
          </a:xfrm>
          <a:prstGeom prst="rect">
            <a:avLst/>
          </a:prstGeom>
        </p:spPr>
        <p:txBody>
          <a:bodyPr vert="horz" lIns="133923" tIns="66962" rIns="133923" bIns="66962" rtlCol="0"/>
          <a:lstStyle>
            <a:lvl1pPr algn="r">
              <a:defRPr sz="1800"/>
            </a:lvl1pPr>
          </a:lstStyle>
          <a:p>
            <a:fld id="{A7B54158-FE9E-48D8-9532-00FD265CF47F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73100" y="1787525"/>
            <a:ext cx="8580438" cy="4826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3923" tIns="66962" rIns="133923" bIns="6696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6882736"/>
            <a:ext cx="7941310" cy="5631329"/>
          </a:xfrm>
          <a:prstGeom prst="rect">
            <a:avLst/>
          </a:prstGeom>
        </p:spPr>
        <p:txBody>
          <a:bodyPr vert="horz" lIns="133923" tIns="66962" rIns="133923" bIns="6696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584218"/>
            <a:ext cx="4301543" cy="717572"/>
          </a:xfrm>
          <a:prstGeom prst="rect">
            <a:avLst/>
          </a:prstGeom>
        </p:spPr>
        <p:txBody>
          <a:bodyPr vert="horz" lIns="133923" tIns="66962" rIns="133923" bIns="66962" rtlCol="0" anchor="b"/>
          <a:lstStyle>
            <a:lvl1pPr algn="l">
              <a:defRPr sz="18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8" y="13584218"/>
            <a:ext cx="4301543" cy="717572"/>
          </a:xfrm>
          <a:prstGeom prst="rect">
            <a:avLst/>
          </a:prstGeom>
        </p:spPr>
        <p:txBody>
          <a:bodyPr vert="horz" lIns="133923" tIns="66962" rIns="133923" bIns="66962" rtlCol="0" anchor="b"/>
          <a:lstStyle>
            <a:lvl1pPr algn="r">
              <a:defRPr sz="1800"/>
            </a:lvl1pPr>
          </a:lstStyle>
          <a:p>
            <a:fld id="{5B14F625-56FA-4371-A538-E388F95FA9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213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A4C09-B514-4C8F-8460-CE42D17696C7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CA24-0843-483B-A566-9636E4FA2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903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A4C09-B514-4C8F-8460-CE42D17696C7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CA24-0843-483B-A566-9636E4FA2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09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A4C09-B514-4C8F-8460-CE42D17696C7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CA24-0843-483B-A566-9636E4FA2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832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A4C09-B514-4C8F-8460-CE42D17696C7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CA24-0843-483B-A566-9636E4FA2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362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A4C09-B514-4C8F-8460-CE42D17696C7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CA24-0843-483B-A566-9636E4FA2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41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A4C09-B514-4C8F-8460-CE42D17696C7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CA24-0843-483B-A566-9636E4FA2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941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A4C09-B514-4C8F-8460-CE42D17696C7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CA24-0843-483B-A566-9636E4FA2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766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A4C09-B514-4C8F-8460-CE42D17696C7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CA24-0843-483B-A566-9636E4FA2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891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A4C09-B514-4C8F-8460-CE42D17696C7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CA24-0843-483B-A566-9636E4FA2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175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A4C09-B514-4C8F-8460-CE42D17696C7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CA24-0843-483B-A566-9636E4FA2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282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A4C09-B514-4C8F-8460-CE42D17696C7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CA24-0843-483B-A566-9636E4FA2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898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A4C09-B514-4C8F-8460-CE42D17696C7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4CA24-0843-483B-A566-9636E4FA2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380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1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7329543" y="1005990"/>
            <a:ext cx="4663372" cy="5650243"/>
            <a:chOff x="218281" y="-300831"/>
            <a:chExt cx="6570505" cy="9934575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8281" y="-300831"/>
              <a:ext cx="6570505" cy="7549468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3"/>
            <a:srcRect r="25405"/>
            <a:stretch/>
          </p:blipFill>
          <p:spPr>
            <a:xfrm>
              <a:off x="218281" y="6328569"/>
              <a:ext cx="6553200" cy="3305175"/>
            </a:xfrm>
            <a:prstGeom prst="rect">
              <a:avLst/>
            </a:prstGeom>
          </p:spPr>
        </p:pic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1234" y="3089102"/>
            <a:ext cx="178548" cy="23988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A885F06-64EE-779E-FDE7-3EB500B53B6B}"/>
              </a:ext>
            </a:extLst>
          </p:cNvPr>
          <p:cNvSpPr txBox="1"/>
          <p:nvPr/>
        </p:nvSpPr>
        <p:spPr>
          <a:xfrm>
            <a:off x="65641" y="52324"/>
            <a:ext cx="11415159" cy="50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6" b="1" dirty="0">
                <a:solidFill>
                  <a:schemeClr val="accent1">
                    <a:lumMod val="75000"/>
                  </a:schemeClr>
                </a:solidFill>
                <a:latin typeface="Circe Bold" panose="020B0602020203020203" pitchFamily="34" charset="-52"/>
                <a:ea typeface="PT Sans" panose="020B0503020203020204" pitchFamily="34" charset="-52"/>
                <a:cs typeface="Times New Roman" panose="02020603050405020304" pitchFamily="18" charset="0"/>
              </a:rPr>
              <a:t>УЧАСТКОВАЯ ИЗБИРАТЕЛЬНАЯ КОМИССИЯ </a:t>
            </a:r>
            <a:r>
              <a:rPr lang="ru-RU" sz="2706" b="1" dirty="0" smtClean="0">
                <a:solidFill>
                  <a:schemeClr val="accent1">
                    <a:lumMod val="75000"/>
                  </a:schemeClr>
                </a:solidFill>
                <a:latin typeface="Circe Bold" panose="020B0602020203020203" pitchFamily="34" charset="-52"/>
                <a:ea typeface="PT Sans" panose="020B0503020203020204" pitchFamily="34" charset="-52"/>
                <a:cs typeface="Times New Roman" panose="02020603050405020304" pitchFamily="18" charset="0"/>
              </a:rPr>
              <a:t>№3373</a:t>
            </a:r>
            <a:endParaRPr lang="ru-RU" sz="2706" b="1" dirty="0">
              <a:solidFill>
                <a:schemeClr val="accent1">
                  <a:lumMod val="75000"/>
                </a:schemeClr>
              </a:solidFill>
              <a:latin typeface="Circe Bold" panose="020B0602020203020203" pitchFamily="34" charset="-52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13" name="TextBox 11"/>
          <p:cNvSpPr txBox="1"/>
          <p:nvPr/>
        </p:nvSpPr>
        <p:spPr>
          <a:xfrm>
            <a:off x="-665484" y="404146"/>
            <a:ext cx="12281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Адрес: район Бекасово, </a:t>
            </a:r>
            <a:r>
              <a:rPr lang="ru-RU" sz="1400" b="1" dirty="0" err="1">
                <a:solidFill>
                  <a:srgbClr val="C00000"/>
                </a:solidFill>
              </a:rPr>
              <a:t>р.п</a:t>
            </a:r>
            <a:r>
              <a:rPr lang="ru-RU" sz="1400" b="1" dirty="0">
                <a:solidFill>
                  <a:srgbClr val="C00000"/>
                </a:solidFill>
              </a:rPr>
              <a:t>. Киевский, д. 16А,</a:t>
            </a:r>
          </a:p>
          <a:p>
            <a:pPr algn="ctr"/>
            <a:r>
              <a:rPr lang="ru-RU" sz="1400" b="1" dirty="0">
                <a:solidFill>
                  <a:srgbClr val="C00000"/>
                </a:solidFill>
              </a:rPr>
              <a:t>ГБПОУ города Москвы «Колледж музыкально-театрального искусства имени Г.П. Вишневской», </a:t>
            </a:r>
            <a:endParaRPr lang="ru-RU" sz="14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структурное </a:t>
            </a:r>
            <a:r>
              <a:rPr lang="ru-RU" sz="1400" b="1" dirty="0">
                <a:solidFill>
                  <a:srgbClr val="C00000"/>
                </a:solidFill>
              </a:rPr>
              <a:t>подразделение КЦ </a:t>
            </a:r>
            <a:r>
              <a:rPr lang="ru-RU" sz="1400" b="1" dirty="0" smtClean="0">
                <a:solidFill>
                  <a:srgbClr val="C00000"/>
                </a:solidFill>
              </a:rPr>
              <a:t>«Киевский»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Телефон: 8 (495) 592-47-20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9300" y="4898114"/>
            <a:ext cx="1935134" cy="170815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15" name="Прямоугольник 69">
            <a:extLst>
              <a:ext uri="{FF2B5EF4-FFF2-40B4-BE49-F238E27FC236}">
                <a16:creationId xmlns:a16="http://schemas.microsoft.com/office/drawing/2014/main" xmlns="" id="{FDD78739-2B47-4BB1-B580-6BEC6F20320D}"/>
              </a:ext>
            </a:extLst>
          </p:cNvPr>
          <p:cNvSpPr/>
          <p:nvPr/>
        </p:nvSpPr>
        <p:spPr>
          <a:xfrm>
            <a:off x="8411385" y="5353682"/>
            <a:ext cx="273053" cy="13543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72"/>
          </a:p>
        </p:txBody>
      </p:sp>
      <p:sp>
        <p:nvSpPr>
          <p:cNvPr id="16" name="Rectangle 164">
            <a:extLst>
              <a:ext uri="{FF2B5EF4-FFF2-40B4-BE49-F238E27FC236}">
                <a16:creationId xmlns:a16="http://schemas.microsoft.com/office/drawing/2014/main" xmlns="" id="{5CCDA78F-DE3A-4E12-8CDE-592B0BB25746}"/>
              </a:ext>
            </a:extLst>
          </p:cNvPr>
          <p:cNvSpPr/>
          <p:nvPr/>
        </p:nvSpPr>
        <p:spPr>
          <a:xfrm>
            <a:off x="762000" y="6423023"/>
            <a:ext cx="3619483" cy="533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 (НАСЕЛЕННЫЕ ПУНКТЫ), ОТНОСЯЩИЕСЯ К ВАШЕМУ УЧАСТКУ              </a:t>
            </a:r>
            <a:r>
              <a:rPr lang="ru-RU" sz="1064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x-non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6741" y="6469585"/>
            <a:ext cx="270009" cy="136679"/>
          </a:xfrm>
          <a:prstGeom prst="rect">
            <a:avLst/>
          </a:prstGeom>
          <a:solidFill>
            <a:srgbClr val="F7C3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8" name="Прямоугольник 69">
            <a:extLst>
              <a:ext uri="{FF2B5EF4-FFF2-40B4-BE49-F238E27FC236}">
                <a16:creationId xmlns:a16="http://schemas.microsoft.com/office/drawing/2014/main" xmlns="" id="{FDD78739-2B47-4BB1-B580-6BEC6F20320D}"/>
              </a:ext>
            </a:extLst>
          </p:cNvPr>
          <p:cNvSpPr/>
          <p:nvPr/>
        </p:nvSpPr>
        <p:spPr>
          <a:xfrm>
            <a:off x="3978045" y="6481220"/>
            <a:ext cx="273053" cy="13543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72"/>
          </a:p>
        </p:txBody>
      </p:sp>
      <p:sp>
        <p:nvSpPr>
          <p:cNvPr id="19" name="Rectangle 163">
            <a:extLst>
              <a:ext uri="{FF2B5EF4-FFF2-40B4-BE49-F238E27FC236}">
                <a16:creationId xmlns:a16="http://schemas.microsoft.com/office/drawing/2014/main" xmlns="" id="{403046F5-BF43-4157-9B33-A50AF693DCA7}"/>
              </a:ext>
            </a:extLst>
          </p:cNvPr>
          <p:cNvSpPr/>
          <p:nvPr/>
        </p:nvSpPr>
        <p:spPr>
          <a:xfrm>
            <a:off x="4339227" y="6471695"/>
            <a:ext cx="2007147" cy="1845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x-none" sz="1199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sz="1199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ГОЛОСОВАНИЯ</a:t>
            </a:r>
            <a:endParaRPr lang="x-none" sz="1199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2499" y="1186541"/>
            <a:ext cx="21717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р.п</a:t>
            </a:r>
            <a:r>
              <a:rPr lang="ru-RU" sz="1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Киевский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дома №№ 1, 1А, 2, 3, 4, 5, 6, 14, 16, общежитие,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1-й Дистанции Пути,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Весенняя,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Дачная,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Железнодорожная,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Зеленая,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Кольцевая,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Лесная,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Луговая,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Майская,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Мирная,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Молодежная,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Новая,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Озерная,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Подмосковная,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Полевая,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Рабочая,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Раздольная,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Рождественская,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Садовая,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</a:t>
            </a:r>
            <a:r>
              <a:rPr lang="ru-RU" sz="1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Собачкина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Сторожка,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Солнечная,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Столбовая,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Строительная,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Центральная,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Школьная,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дер. </a:t>
            </a:r>
            <a:r>
              <a:rPr lang="ru-RU" sz="1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Мачихино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дер. </a:t>
            </a:r>
            <a:r>
              <a:rPr lang="ru-RU" sz="1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Шеломово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пос. станции </a:t>
            </a:r>
            <a:r>
              <a:rPr lang="ru-RU" sz="1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Мачихино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пос. разъезда </a:t>
            </a:r>
            <a:r>
              <a:rPr lang="ru-RU" sz="1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Пожитково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25 (СНТ «</a:t>
            </a:r>
            <a:r>
              <a:rPr lang="ru-RU" sz="1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Ждановец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»),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340132" y="1642037"/>
            <a:ext cx="3316355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30 (СНТ «Бекасово-2»),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15 (СНТ «Яхонт»),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28 (СНТ «Нива-2»),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73 (СНТ «Яблоко»),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74 (СНТ «Яблоко-2»),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38 (СНТ «Физик»),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145 (СНТ «</a:t>
            </a:r>
            <a:r>
              <a:rPr lang="ru-RU" sz="1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Мачихино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141 (СНТСН «Полесье»),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160 (СНТ «Надежда 13 Квартал»),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84 (СНТ «Бекасово»),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83 (СНТ «</a:t>
            </a:r>
            <a:r>
              <a:rPr lang="ru-RU" sz="1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Шеломово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85 (СНТ «</a:t>
            </a:r>
            <a:r>
              <a:rPr lang="ru-RU" sz="1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Тяжмашевец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27 (ТСН «Железнодорожник»),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29 (СНТ «Монтажник-81»),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24 (СНТ «Дружба (СЭС)»,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«Лесное»,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«Зеленые Дубки»,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«Бекас»,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«Дубки»,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«Озерки»,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«Зеленые Дубки-3»,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«Зеленые Дубки-2»,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«Искатель»,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«Дружба»,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</a:t>
            </a:r>
            <a:r>
              <a:rPr lang="ru-RU" sz="1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Кортиз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-С»,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143 (СНТСН «Полесье-2»),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«Мечта-1»,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156А (СНТ «Нива»),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«Ландыш»,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955022" y="1616717"/>
            <a:ext cx="2044565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«Заповедное»,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«Мичуринец»,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«Мечта-9»,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«Берендеи»,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«Мечта»,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«Морозко»,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120 (СНТ «Синяя птица»),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«Бонитет»,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107 (СНТ «Неглинка»),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«Яблонька»,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ТСН «Березка»,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ТСН «Фортуна»,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Борисоглебская Слобода, дома №№ 1, 2, 3 (корп. 1, 2), 4 (корп.1, 2), 5, 6 (корп.1, 2), 7 (корп. 1, 2),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</a:t>
            </a:r>
            <a:r>
              <a:rPr lang="ru-RU" sz="1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Вышгородская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дома №№ 1, 3, 5, 7, 9,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Генерала Донскова, дома №№ 4, 6, 8, 10, 19, 19 (корп.1, 2, 3, 4, 5, 6), 21, 21 (корп. 1, 2, 3, 4, 5), 23, 23 (корп.1, 2, 3), 25 (корп.1, 2, 3, 4, 5, 6, 7, 8), 27 (корп. 1, 2, 3, 4, 5, 6), 29 (корп.1, 2, 3, 4, 5, 6), 31 корп.2,</a:t>
            </a:r>
          </a:p>
          <a:p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ул. Десятинная, дома №№ 1, 2 (корп.1, 2, 3), 3, 4, 5, 6 </a:t>
            </a:r>
            <a:endParaRPr lang="ru-RU" sz="1000" dirty="0"/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8684438" y="5111865"/>
            <a:ext cx="192862" cy="180975"/>
          </a:xfrm>
          <a:prstGeom prst="straightConnector1">
            <a:avLst/>
          </a:prstGeom>
          <a:ln w="28575" cmpd="sng">
            <a:solidFill>
              <a:schemeClr val="accent1"/>
            </a:solidFill>
            <a:headEnd type="none" w="med" len="lg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b="12725"/>
          <a:stretch/>
        </p:blipFill>
        <p:spPr>
          <a:xfrm>
            <a:off x="10232967" y="1005990"/>
            <a:ext cx="1758601" cy="1213508"/>
          </a:xfrm>
          <a:prstGeom prst="rect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1826" y="2015674"/>
            <a:ext cx="1087795" cy="771263"/>
          </a:xfrm>
          <a:prstGeom prst="rect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 rot="19944755">
            <a:off x="11006515" y="2189502"/>
            <a:ext cx="581351" cy="77647"/>
          </a:xfrm>
          <a:prstGeom prst="rect">
            <a:avLst/>
          </a:prstGeom>
          <a:solidFill>
            <a:srgbClr val="F7C3D9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dirty="0" smtClean="0">
                <a:solidFill>
                  <a:schemeClr val="tx1"/>
                </a:solidFill>
              </a:rPr>
              <a:t>1 А</a:t>
            </a:r>
            <a:endParaRPr lang="ru-RU" sz="600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9883939">
            <a:off x="11340753" y="2487430"/>
            <a:ext cx="389364" cy="64491"/>
          </a:xfrm>
          <a:prstGeom prst="rect">
            <a:avLst/>
          </a:prstGeom>
          <a:solidFill>
            <a:srgbClr val="F7C3D9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dirty="0" smtClean="0">
                <a:solidFill>
                  <a:schemeClr val="tx1"/>
                </a:solidFill>
              </a:rPr>
              <a:t>1 </a:t>
            </a:r>
            <a:endParaRPr lang="ru-RU" sz="600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 rot="18789707">
            <a:off x="10718795" y="1846910"/>
            <a:ext cx="397909" cy="52459"/>
          </a:xfrm>
          <a:prstGeom prst="rect">
            <a:avLst/>
          </a:prstGeom>
          <a:solidFill>
            <a:srgbClr val="F7C3D9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Прямоугольник 25"/>
          <p:cNvSpPr/>
          <p:nvPr/>
        </p:nvSpPr>
        <p:spPr>
          <a:xfrm rot="2650328">
            <a:off x="10342603" y="1806274"/>
            <a:ext cx="409547" cy="56966"/>
          </a:xfrm>
          <a:prstGeom prst="rect">
            <a:avLst/>
          </a:prstGeom>
          <a:solidFill>
            <a:srgbClr val="F7C3D9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Прямоугольник 26"/>
          <p:cNvSpPr/>
          <p:nvPr/>
        </p:nvSpPr>
        <p:spPr>
          <a:xfrm rot="2631172">
            <a:off x="10725658" y="1415782"/>
            <a:ext cx="398481" cy="45719"/>
          </a:xfrm>
          <a:prstGeom prst="rect">
            <a:avLst/>
          </a:prstGeom>
          <a:solidFill>
            <a:srgbClr val="F7C3D9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solidFill>
                  <a:schemeClr val="tx1"/>
                </a:solidFill>
              </a:rPr>
              <a:t>4</a:t>
            </a:r>
            <a:endParaRPr lang="ru-RU" sz="500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2633525">
            <a:off x="11213778" y="1587307"/>
            <a:ext cx="278108" cy="45719"/>
          </a:xfrm>
          <a:prstGeom prst="rect">
            <a:avLst/>
          </a:prstGeom>
          <a:solidFill>
            <a:srgbClr val="F7C3D9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solidFill>
                  <a:schemeClr val="tx1"/>
                </a:solidFill>
              </a:rPr>
              <a:t>5</a:t>
            </a:r>
            <a:endParaRPr lang="ru-RU" sz="500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 rot="18908863">
            <a:off x="11504409" y="1415469"/>
            <a:ext cx="531708" cy="45719"/>
          </a:xfrm>
          <a:prstGeom prst="rect">
            <a:avLst/>
          </a:prstGeom>
          <a:solidFill>
            <a:srgbClr val="F7C3D9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solidFill>
                  <a:schemeClr val="tx1"/>
                </a:solidFill>
              </a:rPr>
              <a:t>6</a:t>
            </a:r>
            <a:endParaRPr lang="ru-RU" sz="500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 rot="18818659">
            <a:off x="10199515" y="1375115"/>
            <a:ext cx="534809" cy="45719"/>
          </a:xfrm>
          <a:prstGeom prst="rect">
            <a:avLst/>
          </a:prstGeom>
          <a:solidFill>
            <a:srgbClr val="F7C3D9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solidFill>
                  <a:schemeClr val="tx1"/>
                </a:solidFill>
              </a:rPr>
              <a:t>14</a:t>
            </a:r>
            <a:endParaRPr lang="ru-RU" sz="500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18889176">
            <a:off x="11013870" y="1167549"/>
            <a:ext cx="480001" cy="45835"/>
          </a:xfrm>
          <a:prstGeom prst="rect">
            <a:avLst/>
          </a:prstGeom>
          <a:solidFill>
            <a:srgbClr val="F7C3D9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solidFill>
                  <a:schemeClr val="tx1"/>
                </a:solidFill>
              </a:rPr>
              <a:t>16</a:t>
            </a:r>
            <a:endParaRPr lang="ru-RU" sz="500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2633525">
            <a:off x="11128631" y="1741016"/>
            <a:ext cx="262192" cy="47379"/>
          </a:xfrm>
          <a:prstGeom prst="rect">
            <a:avLst/>
          </a:prstGeom>
          <a:solidFill>
            <a:srgbClr val="F7C3D9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solidFill>
                  <a:schemeClr val="tx1"/>
                </a:solidFill>
              </a:rPr>
              <a:t>27</a:t>
            </a:r>
            <a:endParaRPr lang="ru-RU" sz="5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669" y="2815482"/>
            <a:ext cx="1542210" cy="1542210"/>
          </a:xfrm>
          <a:prstGeom prst="rect">
            <a:avLst/>
          </a:prstGeom>
          <a:ln w="12700">
            <a:solidFill>
              <a:schemeClr val="accent5">
                <a:lumMod val="75000"/>
              </a:schemeClr>
            </a:solidFill>
          </a:ln>
        </p:spPr>
      </p:pic>
      <p:sp>
        <p:nvSpPr>
          <p:cNvPr id="33" name="Прямоугольник 32"/>
          <p:cNvSpPr/>
          <p:nvPr/>
        </p:nvSpPr>
        <p:spPr>
          <a:xfrm rot="5400000">
            <a:off x="10296544" y="2409018"/>
            <a:ext cx="168223" cy="977478"/>
          </a:xfrm>
          <a:prstGeom prst="rect">
            <a:avLst/>
          </a:prstGeom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800" dirty="0" smtClean="0"/>
              <a:t>ЖК Борисоглебское</a:t>
            </a:r>
            <a:endParaRPr lang="ru-RU" sz="800" dirty="0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0630889" y="597236"/>
            <a:ext cx="168223" cy="977478"/>
          </a:xfrm>
          <a:prstGeom prst="rect">
            <a:avLst/>
          </a:prstGeom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800" dirty="0" err="1" smtClean="0"/>
              <a:t>р.п</a:t>
            </a:r>
            <a:r>
              <a:rPr lang="ru-RU" sz="800" dirty="0" smtClean="0"/>
              <a:t>. Киевский</a:t>
            </a:r>
            <a:endParaRPr lang="ru-RU" sz="8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847" y="3591565"/>
            <a:ext cx="1260839" cy="1260839"/>
          </a:xfrm>
          <a:prstGeom prst="rect">
            <a:avLst/>
          </a:prstGeom>
          <a:ln w="12700">
            <a:solidFill>
              <a:schemeClr val="accent5">
                <a:lumMod val="75000"/>
              </a:schemeClr>
            </a:solidFill>
          </a:ln>
        </p:spPr>
      </p:pic>
      <p:sp>
        <p:nvSpPr>
          <p:cNvPr id="35" name="Прямоугольник 34"/>
          <p:cNvSpPr/>
          <p:nvPr/>
        </p:nvSpPr>
        <p:spPr>
          <a:xfrm rot="5400000">
            <a:off x="7614818" y="4297306"/>
            <a:ext cx="262608" cy="817327"/>
          </a:xfrm>
          <a:prstGeom prst="rect">
            <a:avLst/>
          </a:prstGeom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800" dirty="0" smtClean="0"/>
              <a:t>ЖК Борисоглебское</a:t>
            </a:r>
            <a:endParaRPr lang="ru-RU" sz="800" dirty="0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52324"/>
            <a:ext cx="1560711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77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/>
          <a:srcRect t="4611" r="9910"/>
          <a:stretch/>
        </p:blipFill>
        <p:spPr>
          <a:xfrm>
            <a:off x="4698999" y="1242517"/>
            <a:ext cx="7410732" cy="49714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8056" y="3662976"/>
            <a:ext cx="232618" cy="23988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A885F06-64EE-779E-FDE7-3EB500B53B6B}"/>
              </a:ext>
            </a:extLst>
          </p:cNvPr>
          <p:cNvSpPr txBox="1"/>
          <p:nvPr/>
        </p:nvSpPr>
        <p:spPr>
          <a:xfrm>
            <a:off x="65641" y="52324"/>
            <a:ext cx="11415159" cy="50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6" b="1" dirty="0">
                <a:solidFill>
                  <a:schemeClr val="accent1">
                    <a:lumMod val="75000"/>
                  </a:schemeClr>
                </a:solidFill>
                <a:latin typeface="Circe Bold" panose="020B0602020203020203" pitchFamily="34" charset="-52"/>
                <a:ea typeface="PT Sans" panose="020B0503020203020204" pitchFamily="34" charset="-52"/>
                <a:cs typeface="Times New Roman" panose="02020603050405020304" pitchFamily="18" charset="0"/>
              </a:rPr>
              <a:t>УЧАСТКОВАЯ ИЗБИРАТЕЛЬНАЯ КОМИССИЯ </a:t>
            </a:r>
            <a:r>
              <a:rPr lang="ru-RU" sz="2706" b="1" dirty="0" smtClean="0">
                <a:solidFill>
                  <a:schemeClr val="accent1">
                    <a:lumMod val="75000"/>
                  </a:schemeClr>
                </a:solidFill>
                <a:latin typeface="Circe Bold" panose="020B0602020203020203" pitchFamily="34" charset="-52"/>
                <a:ea typeface="PT Sans" panose="020B0503020203020204" pitchFamily="34" charset="-52"/>
                <a:cs typeface="Times New Roman" panose="02020603050405020304" pitchFamily="18" charset="0"/>
              </a:rPr>
              <a:t>№3374</a:t>
            </a:r>
            <a:endParaRPr lang="ru-RU" sz="2706" b="1" dirty="0">
              <a:solidFill>
                <a:schemeClr val="accent1">
                  <a:lumMod val="75000"/>
                </a:schemeClr>
              </a:solidFill>
              <a:latin typeface="Circe Bold" panose="020B0602020203020203" pitchFamily="34" charset="-52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13" name="TextBox 11"/>
          <p:cNvSpPr txBox="1"/>
          <p:nvPr/>
        </p:nvSpPr>
        <p:spPr>
          <a:xfrm>
            <a:off x="-665484" y="404146"/>
            <a:ext cx="122817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dirty="0" smtClean="0">
                <a:solidFill>
                  <a:srgbClr val="C00000"/>
                </a:solidFill>
              </a:rPr>
              <a:t>Адрес:  </a:t>
            </a:r>
            <a:r>
              <a:rPr lang="ru-RU" sz="1400" b="1" dirty="0">
                <a:solidFill>
                  <a:srgbClr val="C00000"/>
                </a:solidFill>
              </a:rPr>
              <a:t>район Бекасово, </a:t>
            </a:r>
            <a:r>
              <a:rPr lang="ru-RU" sz="1400" b="1" dirty="0" err="1">
                <a:solidFill>
                  <a:srgbClr val="C00000"/>
                </a:solidFill>
              </a:rPr>
              <a:t>р.п</a:t>
            </a:r>
            <a:r>
              <a:rPr lang="ru-RU" sz="1400" b="1" dirty="0">
                <a:solidFill>
                  <a:srgbClr val="C00000"/>
                </a:solidFill>
              </a:rPr>
              <a:t>. Киевский, д. 7А</a:t>
            </a:r>
          </a:p>
          <a:p>
            <a:pPr lvl="0" algn="ctr">
              <a:defRPr/>
            </a:pPr>
            <a:r>
              <a:rPr lang="ru-RU" sz="1400" b="1" dirty="0">
                <a:solidFill>
                  <a:srgbClr val="C00000"/>
                </a:solidFill>
              </a:rPr>
              <a:t>ГБОУ города Москвы «Школа № 1391»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Телефон: 8 (495) 592-47-21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6" name="Rectangle 164">
            <a:extLst>
              <a:ext uri="{FF2B5EF4-FFF2-40B4-BE49-F238E27FC236}">
                <a16:creationId xmlns:a16="http://schemas.microsoft.com/office/drawing/2014/main" xmlns="" id="{5CCDA78F-DE3A-4E12-8CDE-592B0BB25746}"/>
              </a:ext>
            </a:extLst>
          </p:cNvPr>
          <p:cNvSpPr/>
          <p:nvPr/>
        </p:nvSpPr>
        <p:spPr>
          <a:xfrm>
            <a:off x="762000" y="6423023"/>
            <a:ext cx="3619483" cy="533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 (НАСЕЛЕННЫЕ ПУНКТЫ), ОТНОСЯЩИЕСЯ К ВАШЕМУ УЧАСТКУ              </a:t>
            </a:r>
            <a:r>
              <a:rPr lang="ru-RU" sz="1064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x-non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6741" y="6469585"/>
            <a:ext cx="270009" cy="13667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8" name="Прямоугольник 69">
            <a:extLst>
              <a:ext uri="{FF2B5EF4-FFF2-40B4-BE49-F238E27FC236}">
                <a16:creationId xmlns:a16="http://schemas.microsoft.com/office/drawing/2014/main" xmlns="" id="{FDD78739-2B47-4BB1-B580-6BEC6F20320D}"/>
              </a:ext>
            </a:extLst>
          </p:cNvPr>
          <p:cNvSpPr/>
          <p:nvPr/>
        </p:nvSpPr>
        <p:spPr>
          <a:xfrm>
            <a:off x="3970924" y="6469585"/>
            <a:ext cx="273053" cy="13543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72"/>
          </a:p>
        </p:txBody>
      </p:sp>
      <p:sp>
        <p:nvSpPr>
          <p:cNvPr id="19" name="Rectangle 163">
            <a:extLst>
              <a:ext uri="{FF2B5EF4-FFF2-40B4-BE49-F238E27FC236}">
                <a16:creationId xmlns:a16="http://schemas.microsoft.com/office/drawing/2014/main" xmlns="" id="{403046F5-BF43-4157-9B33-A50AF693DCA7}"/>
              </a:ext>
            </a:extLst>
          </p:cNvPr>
          <p:cNvSpPr/>
          <p:nvPr/>
        </p:nvSpPr>
        <p:spPr>
          <a:xfrm>
            <a:off x="4381483" y="6436779"/>
            <a:ext cx="2007147" cy="1845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x-none" sz="1199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sz="1199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ГОЛОСОВАНИЯ</a:t>
            </a:r>
            <a:endParaRPr lang="x-none" sz="1199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1849" y="1189372"/>
            <a:ext cx="37613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/>
              <a:t>р</a:t>
            </a:r>
            <a:r>
              <a:rPr lang="ru-RU" sz="1400" dirty="0" err="1" smtClean="0"/>
              <a:t>.п</a:t>
            </a:r>
            <a:r>
              <a:rPr lang="ru-RU" sz="1400" dirty="0" smtClean="0"/>
              <a:t>. Киевский, дома №№ 7, 8, 9, 10, 11, 12, 13, 15 ,17, 18, 19, 19А, 20, 21, 22, 22А, 23, 23А, 23Б, 24, 25, 25А, 26,</a:t>
            </a:r>
          </a:p>
          <a:p>
            <a:r>
              <a:rPr lang="ru-RU" sz="1400" dirty="0" smtClean="0"/>
              <a:t>ул. </a:t>
            </a:r>
            <a:r>
              <a:rPr lang="ru-RU" sz="1400" dirty="0" err="1" smtClean="0"/>
              <a:t>Бекасовская</a:t>
            </a:r>
            <a:r>
              <a:rPr lang="ru-RU" sz="1400" dirty="0" smtClean="0"/>
              <a:t>,</a:t>
            </a:r>
          </a:p>
          <a:p>
            <a:r>
              <a:rPr lang="ru-RU" sz="1400" dirty="0" smtClean="0"/>
              <a:t>СНТ «Локомотив»,</a:t>
            </a:r>
          </a:p>
          <a:p>
            <a:r>
              <a:rPr lang="ru-RU" sz="1400" dirty="0" smtClean="0"/>
              <a:t>Квартал № 62 (СНТ «Нива»),</a:t>
            </a:r>
          </a:p>
          <a:p>
            <a:r>
              <a:rPr lang="ru-RU" sz="1400" dirty="0" smtClean="0"/>
              <a:t>Квартал № 63 (СНТ «Нива-3»),</a:t>
            </a:r>
          </a:p>
          <a:p>
            <a:r>
              <a:rPr lang="ru-RU" sz="1400" dirty="0" smtClean="0"/>
              <a:t>Квартал № 61 (СНТ «Юбилейный»)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8999" y="4183501"/>
            <a:ext cx="1985665" cy="2030503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</p:pic>
      <p:sp>
        <p:nvSpPr>
          <p:cNvPr id="15" name="Прямоугольник 69">
            <a:extLst>
              <a:ext uri="{FF2B5EF4-FFF2-40B4-BE49-F238E27FC236}">
                <a16:creationId xmlns:a16="http://schemas.microsoft.com/office/drawing/2014/main" xmlns="" id="{FDD78739-2B47-4BB1-B580-6BEC6F20320D}"/>
              </a:ext>
            </a:extLst>
          </p:cNvPr>
          <p:cNvSpPr/>
          <p:nvPr/>
        </p:nvSpPr>
        <p:spPr>
          <a:xfrm rot="5677392">
            <a:off x="5405852" y="4927599"/>
            <a:ext cx="273053" cy="11233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72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5164667" y="5051499"/>
            <a:ext cx="241381" cy="2042"/>
          </a:xfrm>
          <a:prstGeom prst="straightConnector1">
            <a:avLst/>
          </a:prstGeom>
          <a:ln w="28575" cmpd="sng">
            <a:solidFill>
              <a:schemeClr val="accent1"/>
            </a:solidFill>
            <a:headEnd type="none" w="med" len="lg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Рисунок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9976" y="2475707"/>
            <a:ext cx="5053769" cy="253005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1611" y="2930720"/>
            <a:ext cx="2493148" cy="32832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29261">
            <a:off x="4074627" y="4930782"/>
            <a:ext cx="338703" cy="637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18878683">
            <a:off x="3968928" y="4214144"/>
            <a:ext cx="327183" cy="5918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673939">
            <a:off x="3947542" y="3930170"/>
            <a:ext cx="274790" cy="504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8825363">
            <a:off x="3581597" y="3831558"/>
            <a:ext cx="340062" cy="634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 rot="2673939">
            <a:off x="3932091" y="3728961"/>
            <a:ext cx="274790" cy="598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 rot="2673939">
            <a:off x="3935483" y="3725518"/>
            <a:ext cx="274790" cy="598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18874540">
            <a:off x="4183547" y="3806547"/>
            <a:ext cx="334559" cy="6878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 rot="16200000">
            <a:off x="4209572" y="3363044"/>
            <a:ext cx="480173" cy="691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 rot="18904808">
            <a:off x="3285945" y="3693956"/>
            <a:ext cx="489839" cy="651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18826865">
            <a:off x="3776430" y="3212531"/>
            <a:ext cx="480173" cy="691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2602358">
            <a:off x="3445806" y="4238434"/>
            <a:ext cx="560473" cy="77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18746653">
            <a:off x="4250143" y="3066686"/>
            <a:ext cx="255092" cy="554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 rot="16200000">
            <a:off x="4427603" y="3134983"/>
            <a:ext cx="314209" cy="5475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 А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 rot="18743381">
            <a:off x="3771835" y="3528249"/>
            <a:ext cx="270729" cy="788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 rot="18995075">
            <a:off x="2791023" y="5024582"/>
            <a:ext cx="248689" cy="7537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 rot="18743381">
            <a:off x="2782623" y="4641830"/>
            <a:ext cx="248689" cy="649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15985952">
            <a:off x="2551983" y="4463640"/>
            <a:ext cx="331750" cy="727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22 А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 rot="18743381">
            <a:off x="2932194" y="4413888"/>
            <a:ext cx="248689" cy="725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 rot="15943329">
            <a:off x="2740617" y="4306530"/>
            <a:ext cx="315489" cy="694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23 А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 rot="15943329">
            <a:off x="2888047" y="4146057"/>
            <a:ext cx="315489" cy="694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23 Б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 rot="2563020">
            <a:off x="3146898" y="4073450"/>
            <a:ext cx="333468" cy="5809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 rot="2766347">
            <a:off x="2514455" y="5032411"/>
            <a:ext cx="305633" cy="719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 rot="15985952">
            <a:off x="2376471" y="4596387"/>
            <a:ext cx="331750" cy="727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25А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 rot="18737599">
            <a:off x="3802551" y="4758394"/>
            <a:ext cx="267355" cy="636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ru-RU" sz="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383" y="91997"/>
            <a:ext cx="1560711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25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7"/>
          <a:stretch/>
        </p:blipFill>
        <p:spPr>
          <a:xfrm>
            <a:off x="6219825" y="1193743"/>
            <a:ext cx="5617139" cy="502410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815" y="1186187"/>
            <a:ext cx="1906797" cy="1906797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5717" y="4242423"/>
            <a:ext cx="232618" cy="23988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A885F06-64EE-779E-FDE7-3EB500B53B6B}"/>
              </a:ext>
            </a:extLst>
          </p:cNvPr>
          <p:cNvSpPr txBox="1"/>
          <p:nvPr/>
        </p:nvSpPr>
        <p:spPr>
          <a:xfrm>
            <a:off x="65641" y="52324"/>
            <a:ext cx="11415159" cy="50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6" b="1" dirty="0">
                <a:solidFill>
                  <a:schemeClr val="accent1">
                    <a:lumMod val="75000"/>
                  </a:schemeClr>
                </a:solidFill>
                <a:latin typeface="Circe Bold" panose="020B0602020203020203" pitchFamily="34" charset="-52"/>
                <a:ea typeface="PT Sans" panose="020B0503020203020204" pitchFamily="34" charset="-52"/>
                <a:cs typeface="Times New Roman" panose="02020603050405020304" pitchFamily="18" charset="0"/>
              </a:rPr>
              <a:t>УЧАСТКОВАЯ ИЗБИРАТЕЛЬНАЯ КОМИССИЯ </a:t>
            </a:r>
            <a:r>
              <a:rPr lang="ru-RU" sz="2706" b="1" dirty="0" smtClean="0">
                <a:solidFill>
                  <a:schemeClr val="accent1">
                    <a:lumMod val="75000"/>
                  </a:schemeClr>
                </a:solidFill>
                <a:latin typeface="Circe Bold" panose="020B0602020203020203" pitchFamily="34" charset="-52"/>
                <a:ea typeface="PT Sans" panose="020B0503020203020204" pitchFamily="34" charset="-52"/>
                <a:cs typeface="Times New Roman" panose="02020603050405020304" pitchFamily="18" charset="0"/>
              </a:rPr>
              <a:t>№3383</a:t>
            </a:r>
            <a:endParaRPr lang="ru-RU" sz="2706" b="1" dirty="0">
              <a:solidFill>
                <a:schemeClr val="accent1">
                  <a:lumMod val="75000"/>
                </a:schemeClr>
              </a:solidFill>
              <a:latin typeface="Circe Bold" panose="020B0602020203020203" pitchFamily="34" charset="-52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13" name="TextBox 11"/>
          <p:cNvSpPr txBox="1"/>
          <p:nvPr/>
        </p:nvSpPr>
        <p:spPr>
          <a:xfrm>
            <a:off x="-665484" y="404146"/>
            <a:ext cx="122817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dirty="0" smtClean="0">
                <a:solidFill>
                  <a:srgbClr val="C00000"/>
                </a:solidFill>
              </a:rPr>
              <a:t>Адрес:  </a:t>
            </a:r>
            <a:r>
              <a:rPr lang="ru-RU" sz="1400" b="1" dirty="0">
                <a:solidFill>
                  <a:srgbClr val="C00000"/>
                </a:solidFill>
              </a:rPr>
              <a:t>район Бекасово, </a:t>
            </a:r>
            <a:r>
              <a:rPr lang="ru-RU" sz="1400" b="1" dirty="0" smtClean="0">
                <a:solidFill>
                  <a:srgbClr val="C00000"/>
                </a:solidFill>
              </a:rPr>
              <a:t>д. </a:t>
            </a:r>
            <a:r>
              <a:rPr lang="ru-RU" sz="1400" b="1" dirty="0" err="1" smtClean="0">
                <a:solidFill>
                  <a:srgbClr val="C00000"/>
                </a:solidFill>
              </a:rPr>
              <a:t>Яковлевское</a:t>
            </a:r>
            <a:r>
              <a:rPr lang="ru-RU" sz="1400" b="1" dirty="0" smtClean="0">
                <a:solidFill>
                  <a:srgbClr val="C00000"/>
                </a:solidFill>
              </a:rPr>
              <a:t>, д. 29</a:t>
            </a:r>
            <a:endParaRPr lang="ru-RU" sz="1400" b="1" dirty="0">
              <a:solidFill>
                <a:srgbClr val="C00000"/>
              </a:solidFill>
            </a:endParaRPr>
          </a:p>
          <a:p>
            <a:pPr lvl="0" algn="ctr">
              <a:defRPr/>
            </a:pPr>
            <a:r>
              <a:rPr lang="ru-RU" sz="1400" b="1" dirty="0">
                <a:solidFill>
                  <a:srgbClr val="C00000"/>
                </a:solidFill>
              </a:rPr>
              <a:t>ГБОУ города Москвы «Школа № 1391»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Телефон: 8 (495) 592-47-22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6" name="Rectangle 164">
            <a:extLst>
              <a:ext uri="{FF2B5EF4-FFF2-40B4-BE49-F238E27FC236}">
                <a16:creationId xmlns:a16="http://schemas.microsoft.com/office/drawing/2014/main" xmlns="" id="{5CCDA78F-DE3A-4E12-8CDE-592B0BB25746}"/>
              </a:ext>
            </a:extLst>
          </p:cNvPr>
          <p:cNvSpPr/>
          <p:nvPr/>
        </p:nvSpPr>
        <p:spPr>
          <a:xfrm>
            <a:off x="762000" y="6423023"/>
            <a:ext cx="3619483" cy="533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 (НАСЕЛЕННЫЕ ПУНКТЫ), ОТНОСЯЩИЕСЯ К ВАШЕМУ УЧАСТКУ              </a:t>
            </a:r>
            <a:r>
              <a:rPr lang="ru-RU" sz="1064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x-non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6741" y="6469585"/>
            <a:ext cx="270009" cy="1366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8" name="Прямоугольник 69">
            <a:extLst>
              <a:ext uri="{FF2B5EF4-FFF2-40B4-BE49-F238E27FC236}">
                <a16:creationId xmlns:a16="http://schemas.microsoft.com/office/drawing/2014/main" xmlns="" id="{FDD78739-2B47-4BB1-B580-6BEC6F20320D}"/>
              </a:ext>
            </a:extLst>
          </p:cNvPr>
          <p:cNvSpPr/>
          <p:nvPr/>
        </p:nvSpPr>
        <p:spPr>
          <a:xfrm>
            <a:off x="3970924" y="6469585"/>
            <a:ext cx="273053" cy="13543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72"/>
          </a:p>
        </p:txBody>
      </p:sp>
      <p:sp>
        <p:nvSpPr>
          <p:cNvPr id="19" name="Rectangle 163">
            <a:extLst>
              <a:ext uri="{FF2B5EF4-FFF2-40B4-BE49-F238E27FC236}">
                <a16:creationId xmlns:a16="http://schemas.microsoft.com/office/drawing/2014/main" xmlns="" id="{403046F5-BF43-4157-9B33-A50AF693DCA7}"/>
              </a:ext>
            </a:extLst>
          </p:cNvPr>
          <p:cNvSpPr/>
          <p:nvPr/>
        </p:nvSpPr>
        <p:spPr>
          <a:xfrm>
            <a:off x="4381483" y="6436779"/>
            <a:ext cx="2007147" cy="1845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x-none" sz="1199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sz="1199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ГОЛОСОВАНИЯ</a:t>
            </a:r>
            <a:endParaRPr lang="x-none" sz="1199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3338" y="4970692"/>
            <a:ext cx="1173626" cy="1211182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cxnSp>
        <p:nvCxnSpPr>
          <p:cNvPr id="24" name="Прямая со стрелкой 23"/>
          <p:cNvCxnSpPr/>
          <p:nvPr/>
        </p:nvCxnSpPr>
        <p:spPr>
          <a:xfrm flipV="1">
            <a:off x="11031359" y="5435017"/>
            <a:ext cx="263346" cy="59696"/>
          </a:xfrm>
          <a:prstGeom prst="straightConnector1">
            <a:avLst/>
          </a:prstGeom>
          <a:ln w="28575" cmpd="sng">
            <a:solidFill>
              <a:schemeClr val="accent1"/>
            </a:solidFill>
            <a:headEnd type="none" w="med" len="lg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69">
            <a:extLst>
              <a:ext uri="{FF2B5EF4-FFF2-40B4-BE49-F238E27FC236}">
                <a16:creationId xmlns:a16="http://schemas.microsoft.com/office/drawing/2014/main" xmlns="" id="{FDD78739-2B47-4BB1-B580-6BEC6F20320D}"/>
              </a:ext>
            </a:extLst>
          </p:cNvPr>
          <p:cNvSpPr/>
          <p:nvPr/>
        </p:nvSpPr>
        <p:spPr>
          <a:xfrm rot="15519864" flipV="1">
            <a:off x="11233060" y="5414014"/>
            <a:ext cx="273053" cy="10170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72"/>
          </a:p>
        </p:txBody>
      </p:sp>
      <p:sp>
        <p:nvSpPr>
          <p:cNvPr id="40" name="Прямоугольник 39"/>
          <p:cNvSpPr/>
          <p:nvPr/>
        </p:nvSpPr>
        <p:spPr>
          <a:xfrm>
            <a:off x="130819" y="1152145"/>
            <a:ext cx="190154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/>
              <a:t>ул. Борисоглебская Слобода, дома №№ 8, 9, 10, 10А, 11, 12 (корп. 1, 2), 14, 15 (корп. 1, 2), 16 (корп. 1, 2), 17, 18, 19,</a:t>
            </a:r>
          </a:p>
          <a:p>
            <a:r>
              <a:rPr lang="ru-RU" sz="900" dirty="0" smtClean="0"/>
              <a:t>ул. Генерала Донскова, дом № 2,</a:t>
            </a:r>
          </a:p>
          <a:p>
            <a:r>
              <a:rPr lang="ru-RU" sz="900" dirty="0" smtClean="0"/>
              <a:t>ул. </a:t>
            </a:r>
            <a:r>
              <a:rPr lang="ru-RU" sz="900" dirty="0" err="1" smtClean="0"/>
              <a:t>Вышгородская</a:t>
            </a:r>
            <a:r>
              <a:rPr lang="ru-RU" sz="900" dirty="0" smtClean="0"/>
              <a:t>, дома №№ 2, 6 (корп. 1, 2), 8, 10 (корп. 1, 2), 11 (корп.1, 2, 3), 12, 13 (корп. 1, 2, 3), 14, 15, 16, 17, 19, 21, 23, 25,</a:t>
            </a:r>
          </a:p>
          <a:p>
            <a:r>
              <a:rPr lang="ru-RU" sz="900" dirty="0" smtClean="0"/>
              <a:t>ул. Десятинная, дома №№ 7, 8, 9, 10, 11, 12, 13, 14, 15, 16, 17 (корп. 1, 2), 18, 19, 20, 21, 22, 23,</a:t>
            </a:r>
          </a:p>
          <a:p>
            <a:r>
              <a:rPr lang="ru-RU" sz="900" dirty="0" smtClean="0"/>
              <a:t>дер. Зверево,</a:t>
            </a:r>
          </a:p>
          <a:p>
            <a:r>
              <a:rPr lang="ru-RU" sz="900" dirty="0" smtClean="0"/>
              <a:t>пос. </a:t>
            </a:r>
            <a:r>
              <a:rPr lang="ru-RU" sz="900" dirty="0" err="1" smtClean="0"/>
              <a:t>Капустинка</a:t>
            </a:r>
            <a:r>
              <a:rPr lang="ru-RU" sz="900" dirty="0" smtClean="0"/>
              <a:t>,</a:t>
            </a:r>
          </a:p>
          <a:p>
            <a:r>
              <a:rPr lang="ru-RU" sz="900" dirty="0" smtClean="0"/>
              <a:t>дер. </a:t>
            </a:r>
            <a:r>
              <a:rPr lang="ru-RU" sz="900" dirty="0" err="1" smtClean="0"/>
              <a:t>Ожигово</a:t>
            </a:r>
            <a:r>
              <a:rPr lang="ru-RU" sz="900" dirty="0" smtClean="0"/>
              <a:t>,</a:t>
            </a:r>
          </a:p>
          <a:p>
            <a:r>
              <a:rPr lang="ru-RU" sz="900" dirty="0" smtClean="0"/>
              <a:t>дер. </a:t>
            </a:r>
            <a:r>
              <a:rPr lang="ru-RU" sz="900" dirty="0" err="1" smtClean="0"/>
              <a:t>Пахорка</a:t>
            </a:r>
            <a:r>
              <a:rPr lang="ru-RU" sz="900" dirty="0" smtClean="0"/>
              <a:t>,</a:t>
            </a:r>
          </a:p>
          <a:p>
            <a:r>
              <a:rPr lang="ru-RU" sz="900" dirty="0" smtClean="0"/>
              <a:t>дер. Рассудово,</a:t>
            </a:r>
          </a:p>
          <a:p>
            <a:r>
              <a:rPr lang="ru-RU" sz="900" dirty="0" smtClean="0"/>
              <a:t>пос. Рассудово,</a:t>
            </a:r>
          </a:p>
          <a:p>
            <a:r>
              <a:rPr lang="ru-RU" sz="900" dirty="0" smtClean="0"/>
              <a:t>х. Талызина,</a:t>
            </a:r>
          </a:p>
          <a:p>
            <a:r>
              <a:rPr lang="ru-RU" sz="900" dirty="0" smtClean="0"/>
              <a:t>дер. </a:t>
            </a:r>
            <a:r>
              <a:rPr lang="ru-RU" sz="900" dirty="0" err="1" smtClean="0"/>
              <a:t>Яковлевское</a:t>
            </a:r>
            <a:r>
              <a:rPr lang="ru-RU" sz="900" dirty="0" smtClean="0"/>
              <a:t>, дома №№ 19, 26, 27, 28, 53, 54, 55, 123, 124, 125, 126, 127, 129, 130, 131, 132,</a:t>
            </a:r>
          </a:p>
          <a:p>
            <a:r>
              <a:rPr lang="ru-RU" sz="900" dirty="0" smtClean="0"/>
              <a:t>ул. Дорожная,</a:t>
            </a:r>
          </a:p>
          <a:p>
            <a:r>
              <a:rPr lang="ru-RU" sz="900" dirty="0" smtClean="0"/>
              <a:t>ул. Дружная,</a:t>
            </a:r>
          </a:p>
          <a:p>
            <a:r>
              <a:rPr lang="ru-RU" sz="900" dirty="0" smtClean="0"/>
              <a:t>ул. Полянка,</a:t>
            </a:r>
          </a:p>
          <a:p>
            <a:r>
              <a:rPr lang="ru-RU" sz="900" dirty="0" smtClean="0"/>
              <a:t>ул. Речная,</a:t>
            </a:r>
          </a:p>
          <a:p>
            <a:r>
              <a:rPr lang="ru-RU" sz="900" dirty="0" smtClean="0"/>
              <a:t>пер. Дачный,</a:t>
            </a:r>
          </a:p>
          <a:p>
            <a:r>
              <a:rPr lang="ru-RU" sz="900" dirty="0" smtClean="0"/>
              <a:t>пер. Киевский,</a:t>
            </a:r>
          </a:p>
          <a:p>
            <a:r>
              <a:rPr lang="ru-RU" sz="900" dirty="0" smtClean="0"/>
              <a:t>СНТ «Весна при в/ч № 11958» (Квартал № 40),</a:t>
            </a:r>
          </a:p>
          <a:p>
            <a:r>
              <a:rPr lang="ru-RU" sz="900" dirty="0" smtClean="0"/>
              <a:t>СНТ «МСУ-28» (Квартал № 43),</a:t>
            </a:r>
          </a:p>
          <a:p>
            <a:r>
              <a:rPr lang="ru-RU" sz="900" dirty="0" smtClean="0"/>
              <a:t>СНТ «Зверево» (Квартал № 44),</a:t>
            </a:r>
          </a:p>
          <a:p>
            <a:r>
              <a:rPr lang="ru-RU" sz="900" dirty="0" smtClean="0"/>
              <a:t>СНТ «Журналист» (Квартал № 45),</a:t>
            </a:r>
            <a:endParaRPr lang="ru-RU" sz="9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1913051" y="1152145"/>
            <a:ext cx="233092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«Рассудово при в/ч 69682» (Квартал № 46),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«ГДРЗ Рассудово» (Квартал № 12),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«Пахра» (Квартал № 15),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«Рассудово» (Квартал № 16),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</a:t>
            </a:r>
            <a:r>
              <a:rPr lang="ru-RU" sz="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Аремкуз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(Квартал № 17),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«Монолит» (Квартал № 18),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«Рассудово-2» (Квартал № 19),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</a:t>
            </a:r>
            <a:r>
              <a:rPr lang="ru-RU" sz="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Рассудовец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(Квартал № 20),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«Рассвет-1» (Квартал № 21),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«Березка» (ТСН «Березка-55», Квартал № 121),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«Ожигово-2» (Квартал № 153),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«Березка-67» (Квартал № 154),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«Ожигово-1» (Квартал № 155),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«Дубки Минфина РФ» (Квартал № 156),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«Ресурс-1» (Квартал № 3),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</a:t>
            </a:r>
            <a:r>
              <a:rPr lang="ru-RU" sz="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Желдорстрой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(Квартал № 4),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«Таможенник» (Квартал № 5),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«Садовод» (Квартал № 6),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«Киевское» (Квартал № 30),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«Отдых» (Квартал № 31),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53,</a:t>
            </a:r>
          </a:p>
          <a:p>
            <a:pPr>
              <a:spcAft>
                <a:spcPts val="0"/>
              </a:spcAft>
            </a:pP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«Восход» (Квартал № 58),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107450" y="1126570"/>
            <a:ext cx="2211607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/>
              <a:t>СНТ «Рассудово-</a:t>
            </a:r>
            <a:r>
              <a:rPr lang="ru-RU" sz="900" dirty="0" err="1" smtClean="0"/>
              <a:t>Росконтракт</a:t>
            </a:r>
            <a:r>
              <a:rPr lang="ru-RU" sz="900" dirty="0" smtClean="0"/>
              <a:t>»              (Квартал № 59),</a:t>
            </a:r>
          </a:p>
          <a:p>
            <a:r>
              <a:rPr lang="ru-RU" sz="900" dirty="0" smtClean="0"/>
              <a:t>СНТ «</a:t>
            </a:r>
            <a:r>
              <a:rPr lang="ru-RU" sz="900" dirty="0" err="1" smtClean="0"/>
              <a:t>Пахорка</a:t>
            </a:r>
            <a:r>
              <a:rPr lang="ru-RU" sz="900" dirty="0" smtClean="0"/>
              <a:t>» (Квартал № 60),</a:t>
            </a:r>
          </a:p>
          <a:p>
            <a:r>
              <a:rPr lang="ru-RU" sz="900" dirty="0" smtClean="0"/>
              <a:t>СНТ «</a:t>
            </a:r>
            <a:r>
              <a:rPr lang="ru-RU" sz="900" dirty="0" err="1" smtClean="0"/>
              <a:t>Лесхим</a:t>
            </a:r>
            <a:r>
              <a:rPr lang="ru-RU" sz="900" dirty="0" smtClean="0"/>
              <a:t>» (Квартал № 61),</a:t>
            </a:r>
          </a:p>
          <a:p>
            <a:r>
              <a:rPr lang="ru-RU" sz="900" dirty="0" smtClean="0"/>
              <a:t>Квартал № 62,</a:t>
            </a:r>
          </a:p>
          <a:p>
            <a:r>
              <a:rPr lang="ru-RU" sz="900" dirty="0" smtClean="0"/>
              <a:t>СНТ «Заречье» (Квартал № 63),</a:t>
            </a:r>
          </a:p>
          <a:p>
            <a:r>
              <a:rPr lang="ru-RU" sz="900" dirty="0" smtClean="0"/>
              <a:t>СНТ «Пахра» (Квартал № 65),</a:t>
            </a:r>
          </a:p>
          <a:p>
            <a:r>
              <a:rPr lang="ru-RU" sz="900" dirty="0" smtClean="0"/>
              <a:t>СНТ «Лесная поляна-2» (Квартал № 66),</a:t>
            </a:r>
          </a:p>
          <a:p>
            <a:r>
              <a:rPr lang="ru-RU" sz="900" dirty="0" smtClean="0"/>
              <a:t>СНТ «Лесная поляна» (Квартал № 67),</a:t>
            </a:r>
          </a:p>
          <a:p>
            <a:r>
              <a:rPr lang="ru-RU" sz="900" dirty="0" smtClean="0"/>
              <a:t>СНТ «Рассудово» (Квартал № 69),</a:t>
            </a:r>
          </a:p>
          <a:p>
            <a:r>
              <a:rPr lang="ru-RU" sz="900" dirty="0" smtClean="0"/>
              <a:t>СНТ «</a:t>
            </a:r>
            <a:r>
              <a:rPr lang="ru-RU" sz="900" dirty="0" err="1" smtClean="0"/>
              <a:t>Ожигово</a:t>
            </a:r>
            <a:r>
              <a:rPr lang="ru-RU" sz="900" dirty="0" smtClean="0"/>
              <a:t>» (Квартал № 72),</a:t>
            </a:r>
          </a:p>
          <a:p>
            <a:r>
              <a:rPr lang="ru-RU" sz="900" dirty="0" smtClean="0"/>
              <a:t>СНТ «Ожигово-26» (Квартал № 73),</a:t>
            </a:r>
          </a:p>
          <a:p>
            <a:r>
              <a:rPr lang="ru-RU" sz="900" dirty="0" smtClean="0"/>
              <a:t>СНТ «Ветеран» (Квартал № 74),</a:t>
            </a:r>
          </a:p>
          <a:p>
            <a:r>
              <a:rPr lang="ru-RU" sz="900" dirty="0" smtClean="0"/>
              <a:t>СНТ «</a:t>
            </a:r>
            <a:r>
              <a:rPr lang="ru-RU" sz="900" dirty="0" err="1" smtClean="0"/>
              <a:t>Ожигово</a:t>
            </a:r>
            <a:r>
              <a:rPr lang="ru-RU" sz="900" dirty="0" smtClean="0"/>
              <a:t>» (Квартал № 75),</a:t>
            </a:r>
          </a:p>
          <a:p>
            <a:r>
              <a:rPr lang="ru-RU" sz="900" dirty="0" smtClean="0"/>
              <a:t>СНТ «Лесные дали» (Квартал № 82),</a:t>
            </a:r>
          </a:p>
          <a:p>
            <a:r>
              <a:rPr lang="ru-RU" sz="900" dirty="0" smtClean="0"/>
              <a:t>СПК «Пахра» (Квартал № 85),</a:t>
            </a:r>
          </a:p>
          <a:p>
            <a:r>
              <a:rPr lang="ru-RU" sz="900" dirty="0" smtClean="0"/>
              <a:t>СНТ «Полянка ВАГШ» (Квартал № 91) </a:t>
            </a:r>
            <a:endParaRPr lang="ru-RU" sz="900" dirty="0"/>
          </a:p>
        </p:txBody>
      </p:sp>
      <p:sp>
        <p:nvSpPr>
          <p:cNvPr id="7" name="Прямоугольник 6"/>
          <p:cNvSpPr/>
          <p:nvPr/>
        </p:nvSpPr>
        <p:spPr>
          <a:xfrm rot="5400000">
            <a:off x="6634930" y="2450826"/>
            <a:ext cx="168223" cy="977478"/>
          </a:xfrm>
          <a:prstGeom prst="rect">
            <a:avLst/>
          </a:prstGeom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800" dirty="0" smtClean="0"/>
              <a:t>ЖК Борисоглебское</a:t>
            </a:r>
            <a:endParaRPr lang="ru-RU" sz="8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8350" y="2200458"/>
            <a:ext cx="69849" cy="1624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5" b="12336"/>
          <a:stretch/>
        </p:blipFill>
        <p:spPr>
          <a:xfrm>
            <a:off x="4369587" y="4371643"/>
            <a:ext cx="2211607" cy="1816598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  <p:sp>
        <p:nvSpPr>
          <p:cNvPr id="25" name="Прямоугольник 24"/>
          <p:cNvSpPr/>
          <p:nvPr/>
        </p:nvSpPr>
        <p:spPr>
          <a:xfrm rot="5400000">
            <a:off x="4741023" y="4122763"/>
            <a:ext cx="177839" cy="896920"/>
          </a:xfrm>
          <a:prstGeom prst="rect">
            <a:avLst/>
          </a:prstGeom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900" dirty="0" smtClean="0"/>
              <a:t>д. </a:t>
            </a:r>
            <a:r>
              <a:rPr lang="ru-RU" sz="900" dirty="0" err="1" smtClean="0"/>
              <a:t>Яковлевское</a:t>
            </a:r>
            <a:endParaRPr lang="ru-RU" sz="9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10" y="87630"/>
            <a:ext cx="1562801" cy="109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59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3" t="4795" r="2260"/>
          <a:stretch/>
        </p:blipFill>
        <p:spPr>
          <a:xfrm>
            <a:off x="5963625" y="1090356"/>
            <a:ext cx="5816855" cy="50116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9078" y="1448984"/>
            <a:ext cx="232618" cy="26109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A885F06-64EE-779E-FDE7-3EB500B53B6B}"/>
              </a:ext>
            </a:extLst>
          </p:cNvPr>
          <p:cNvSpPr txBox="1"/>
          <p:nvPr/>
        </p:nvSpPr>
        <p:spPr>
          <a:xfrm>
            <a:off x="65641" y="52324"/>
            <a:ext cx="11415159" cy="50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6" b="1" dirty="0">
                <a:solidFill>
                  <a:schemeClr val="accent1">
                    <a:lumMod val="75000"/>
                  </a:schemeClr>
                </a:solidFill>
                <a:latin typeface="Circe Bold" panose="020B0602020203020203" pitchFamily="34" charset="-52"/>
                <a:ea typeface="PT Sans" panose="020B0503020203020204" pitchFamily="34" charset="-52"/>
                <a:cs typeface="Times New Roman" panose="02020603050405020304" pitchFamily="18" charset="0"/>
              </a:rPr>
              <a:t>УЧАСТКОВАЯ ИЗБИРАТЕЛЬНАЯ КОМИССИЯ </a:t>
            </a:r>
            <a:r>
              <a:rPr lang="ru-RU" sz="2706" b="1" dirty="0" smtClean="0">
                <a:solidFill>
                  <a:schemeClr val="accent1">
                    <a:lumMod val="75000"/>
                  </a:schemeClr>
                </a:solidFill>
                <a:latin typeface="Circe Bold" panose="020B0602020203020203" pitchFamily="34" charset="-52"/>
                <a:ea typeface="PT Sans" panose="020B0503020203020204" pitchFamily="34" charset="-52"/>
                <a:cs typeface="Times New Roman" panose="02020603050405020304" pitchFamily="18" charset="0"/>
              </a:rPr>
              <a:t>№3384</a:t>
            </a:r>
            <a:endParaRPr lang="ru-RU" sz="2706" b="1" dirty="0">
              <a:solidFill>
                <a:schemeClr val="accent1">
                  <a:lumMod val="75000"/>
                </a:schemeClr>
              </a:solidFill>
              <a:latin typeface="Circe Bold" panose="020B0602020203020203" pitchFamily="34" charset="-52"/>
              <a:ea typeface="PT Sans" panose="020B0503020203020204" pitchFamily="34" charset="-52"/>
              <a:cs typeface="Times New Roman" panose="02020603050405020304" pitchFamily="18" charset="0"/>
            </a:endParaRPr>
          </a:p>
        </p:txBody>
      </p:sp>
      <p:sp>
        <p:nvSpPr>
          <p:cNvPr id="13" name="TextBox 11"/>
          <p:cNvSpPr txBox="1"/>
          <p:nvPr/>
        </p:nvSpPr>
        <p:spPr>
          <a:xfrm>
            <a:off x="-665484" y="404146"/>
            <a:ext cx="12281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dirty="0" smtClean="0">
                <a:solidFill>
                  <a:srgbClr val="C00000"/>
                </a:solidFill>
              </a:rPr>
              <a:t>Адрес:  </a:t>
            </a:r>
            <a:r>
              <a:rPr lang="ru-RU" sz="1400" b="1" dirty="0">
                <a:solidFill>
                  <a:srgbClr val="C00000"/>
                </a:solidFill>
              </a:rPr>
              <a:t>район Бекасово, </a:t>
            </a:r>
            <a:r>
              <a:rPr lang="ru-RU" sz="1400" b="1" dirty="0" smtClean="0">
                <a:solidFill>
                  <a:srgbClr val="C00000"/>
                </a:solidFill>
              </a:rPr>
              <a:t>д. </a:t>
            </a:r>
            <a:r>
              <a:rPr lang="ru-RU" sz="1400" b="1" dirty="0" err="1" smtClean="0">
                <a:solidFill>
                  <a:srgbClr val="C00000"/>
                </a:solidFill>
              </a:rPr>
              <a:t>Яковлевское</a:t>
            </a:r>
            <a:r>
              <a:rPr lang="ru-RU" sz="1400" b="1" dirty="0" smtClean="0">
                <a:solidFill>
                  <a:srgbClr val="C00000"/>
                </a:solidFill>
              </a:rPr>
              <a:t>, д. 29 с 1</a:t>
            </a:r>
            <a:endParaRPr lang="ru-RU" sz="1400" b="1" dirty="0">
              <a:solidFill>
                <a:srgbClr val="C00000"/>
              </a:solidFill>
            </a:endParaRPr>
          </a:p>
          <a:p>
            <a:pPr lvl="0" algn="ctr">
              <a:defRPr/>
            </a:pPr>
            <a:r>
              <a:rPr lang="ru-RU" sz="1400" b="1" dirty="0">
                <a:solidFill>
                  <a:srgbClr val="C00000"/>
                </a:solidFill>
              </a:rPr>
              <a:t>ГБОУ города Москвы «Школа № 1391»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Телефон: 8 (495) 592-47-23</a:t>
            </a:r>
          </a:p>
          <a:p>
            <a:pPr algn="ctr"/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6" name="Rectangle 164">
            <a:extLst>
              <a:ext uri="{FF2B5EF4-FFF2-40B4-BE49-F238E27FC236}">
                <a16:creationId xmlns:a16="http://schemas.microsoft.com/office/drawing/2014/main" xmlns="" id="{5CCDA78F-DE3A-4E12-8CDE-592B0BB25746}"/>
              </a:ext>
            </a:extLst>
          </p:cNvPr>
          <p:cNvSpPr/>
          <p:nvPr/>
        </p:nvSpPr>
        <p:spPr>
          <a:xfrm>
            <a:off x="762000" y="6423023"/>
            <a:ext cx="3619483" cy="533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 (НАСЕЛЕННЫЕ ПУНКТЫ), ОТНОСЯЩИЕСЯ К ВАШЕМУ УЧАСТКУ              </a:t>
            </a:r>
            <a:r>
              <a:rPr lang="ru-RU" sz="1064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x-non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6741" y="6469585"/>
            <a:ext cx="270009" cy="1366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8" name="Прямоугольник 69">
            <a:extLst>
              <a:ext uri="{FF2B5EF4-FFF2-40B4-BE49-F238E27FC236}">
                <a16:creationId xmlns:a16="http://schemas.microsoft.com/office/drawing/2014/main" xmlns="" id="{FDD78739-2B47-4BB1-B580-6BEC6F20320D}"/>
              </a:ext>
            </a:extLst>
          </p:cNvPr>
          <p:cNvSpPr/>
          <p:nvPr/>
        </p:nvSpPr>
        <p:spPr>
          <a:xfrm>
            <a:off x="3970924" y="6469585"/>
            <a:ext cx="273053" cy="13543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72"/>
          </a:p>
        </p:txBody>
      </p:sp>
      <p:sp>
        <p:nvSpPr>
          <p:cNvPr id="19" name="Rectangle 163">
            <a:extLst>
              <a:ext uri="{FF2B5EF4-FFF2-40B4-BE49-F238E27FC236}">
                <a16:creationId xmlns:a16="http://schemas.microsoft.com/office/drawing/2014/main" xmlns="" id="{403046F5-BF43-4157-9B33-A50AF693DCA7}"/>
              </a:ext>
            </a:extLst>
          </p:cNvPr>
          <p:cNvSpPr/>
          <p:nvPr/>
        </p:nvSpPr>
        <p:spPr>
          <a:xfrm>
            <a:off x="4381483" y="6436779"/>
            <a:ext cx="2007147" cy="1845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x-none" sz="1199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sz="1199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ГОЛОСОВАНИЯ</a:t>
            </a:r>
            <a:endParaRPr lang="x-none" sz="1199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4802" y="5101774"/>
            <a:ext cx="969190" cy="1000204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  <p:sp>
        <p:nvSpPr>
          <p:cNvPr id="15" name="Прямоугольник 69">
            <a:extLst>
              <a:ext uri="{FF2B5EF4-FFF2-40B4-BE49-F238E27FC236}">
                <a16:creationId xmlns:a16="http://schemas.microsoft.com/office/drawing/2014/main" xmlns="" id="{FDD78739-2B47-4BB1-B580-6BEC6F20320D}"/>
              </a:ext>
            </a:extLst>
          </p:cNvPr>
          <p:cNvSpPr/>
          <p:nvPr/>
        </p:nvSpPr>
        <p:spPr>
          <a:xfrm rot="15636023" flipV="1">
            <a:off x="6445311" y="5373249"/>
            <a:ext cx="252542" cy="12241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72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6222196" y="5569029"/>
            <a:ext cx="247201" cy="5505"/>
          </a:xfrm>
          <a:prstGeom prst="straightConnector1">
            <a:avLst/>
          </a:prstGeom>
          <a:ln w="28575" cmpd="sng">
            <a:solidFill>
              <a:schemeClr val="accent1"/>
            </a:solidFill>
            <a:headEnd type="none" w="med" len="lg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326650" y="1012572"/>
            <a:ext cx="33404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дер.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Алымовка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дер. Архангельское,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дер.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Белоусово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дер.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Голохвастово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дер.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Долгино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пос.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Зосимова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пустынь,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дер. Игнатово,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дер. Кузнецово,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пос. Круги,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дер.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Лукино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дер.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Малеевка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дер.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Новиково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дер.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Руднево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дер. Федоровское,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дер.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Хмырово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х. Хутора Гуляевы,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дер. Юрьево,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дер.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Яковлевское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дома №№ 10, 11, 12, 13, 13А, 14, 14А, 15, 16, 17, 20, 20А, 21, 22, 23, 24, 25, 29А, 30,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180 (вблизи дер.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Долгино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182 (вблизи дер.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Долгино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«Лесная поляна» (Квартал № 195),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300 (вблизи дер.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Хмырово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Квартал № 301 (вблизи дер.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Хмырово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«Луч» (Квартал № 352),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«Гудок» (Квартал № 357),</a:t>
            </a:r>
          </a:p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СНТ «Приозерное» (Квартал № 359)</a:t>
            </a:r>
            <a:endParaRPr lang="ru-RU" sz="1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193396" y="3789794"/>
            <a:ext cx="69923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д. </a:t>
            </a:r>
            <a:r>
              <a:rPr lang="ru-RU" sz="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Игнатово</a:t>
            </a:r>
            <a:endParaRPr lang="ru-RU" sz="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69397" y="3338760"/>
            <a:ext cx="93968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д. </a:t>
            </a:r>
            <a:r>
              <a:rPr lang="ru-RU" sz="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Архангельское</a:t>
            </a:r>
            <a:endParaRPr lang="ru-RU" sz="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092448" y="2250857"/>
            <a:ext cx="66396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д. </a:t>
            </a:r>
            <a:r>
              <a:rPr lang="ru-RU" sz="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Долгино</a:t>
            </a:r>
            <a:endParaRPr lang="ru-RU" sz="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182330" y="2684965"/>
            <a:ext cx="86113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д. </a:t>
            </a:r>
            <a:r>
              <a:rPr lang="ru-RU" sz="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Федоровское</a:t>
            </a:r>
            <a:endParaRPr lang="ru-RU" sz="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56114" y="4119399"/>
            <a:ext cx="100059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х. Хутора Гуляевы</a:t>
            </a:r>
            <a:endParaRPr lang="ru-RU" sz="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097527" y="3596167"/>
            <a:ext cx="74251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д. </a:t>
            </a:r>
            <a:r>
              <a:rPr lang="ru-RU" sz="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Белоусово</a:t>
            </a:r>
            <a:endParaRPr lang="ru-RU" sz="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362613" y="3016321"/>
            <a:ext cx="55816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п. </a:t>
            </a:r>
            <a:r>
              <a:rPr lang="ru-RU" sz="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Круги</a:t>
            </a:r>
            <a:endParaRPr lang="ru-RU" sz="800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503" y="4510152"/>
            <a:ext cx="1576977" cy="1576977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</p:pic>
      <p:sp>
        <p:nvSpPr>
          <p:cNvPr id="23" name="Прямоугольник 22"/>
          <p:cNvSpPr/>
          <p:nvPr/>
        </p:nvSpPr>
        <p:spPr>
          <a:xfrm rot="5400000">
            <a:off x="11243100" y="4150612"/>
            <a:ext cx="177839" cy="896920"/>
          </a:xfrm>
          <a:prstGeom prst="rect">
            <a:avLst/>
          </a:prstGeom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900" dirty="0" smtClean="0"/>
              <a:t>д. </a:t>
            </a:r>
            <a:r>
              <a:rPr lang="ru-RU" sz="900" dirty="0" err="1" smtClean="0"/>
              <a:t>Яковлевское</a:t>
            </a:r>
            <a:endParaRPr lang="ru-RU" sz="9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836" y="0"/>
            <a:ext cx="1560711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4742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1582</Words>
  <Application>Microsoft Office PowerPoint</Application>
  <PresentationFormat>Широкоэкранный</PresentationFormat>
  <Paragraphs>224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Circe Bold</vt:lpstr>
      <vt:lpstr>PT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Воскобойникова Екатерина Николаевна</dc:creator>
  <cp:lastModifiedBy>Polesey-1</cp:lastModifiedBy>
  <cp:revision>21</cp:revision>
  <cp:lastPrinted>2026-09-07T10:41:20Z</cp:lastPrinted>
  <dcterms:created xsi:type="dcterms:W3CDTF">2026-08-13T13:36:55Z</dcterms:created>
  <dcterms:modified xsi:type="dcterms:W3CDTF">2026-09-15T09:01:56Z</dcterms:modified>
</cp:coreProperties>
</file>